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2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FDFB6-9F8D-46EF-9FC6-34874B84004A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BC252-7E35-4B0C-A814-A3830847F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85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C9CDC-9882-46CF-8C8E-BF55C2EC95C5}" type="slidenum">
              <a:rPr lang="en-US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1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C9CDC-9882-46CF-8C8E-BF55C2EC95C5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1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C9CDC-9882-46CF-8C8E-BF55C2EC95C5}" type="slidenum">
              <a:rPr lang="en-US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91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2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129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345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55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83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6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08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14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463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045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8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96E07-430D-47A0-AF03-EEFEAE8C8165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E2B9A-7DFA-4BE0-93C3-C97303964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4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b="1" u="sng" dirty="0">
                <a:solidFill>
                  <a:schemeClr val="bg1"/>
                </a:solidFill>
              </a:rPr>
              <a:t>Instructions for 1301/1302 Book Analysis Assignment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>
            <a:normAutofit fontScale="55000" lnSpcReduction="20000"/>
          </a:bodyPr>
          <a:lstStyle/>
          <a:p>
            <a:endParaRPr lang="en-US" sz="4400" b="1" u="sng" dirty="0">
              <a:solidFill>
                <a:srgbClr val="FF0000"/>
              </a:solidFill>
            </a:endParaRPr>
          </a:p>
          <a:p>
            <a:endParaRPr lang="en-US" sz="4400" b="1" u="sng" dirty="0">
              <a:solidFill>
                <a:srgbClr val="FF0000"/>
              </a:solidFill>
            </a:endParaRPr>
          </a:p>
          <a:p>
            <a:r>
              <a:rPr lang="en-US" sz="10900" b="1" u="sng" dirty="0">
                <a:solidFill>
                  <a:schemeClr val="bg1"/>
                </a:solidFill>
              </a:rPr>
              <a:t>U.S. History 1301 and 1302</a:t>
            </a:r>
          </a:p>
        </p:txBody>
      </p:sp>
    </p:spTree>
    <p:extLst>
      <p:ext uri="{BB962C8B-B14F-4D97-AF65-F5344CB8AC3E}">
        <p14:creationId xmlns:p14="http://schemas.microsoft.com/office/powerpoint/2010/main" val="1439346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Slide 1: Title Slide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838200"/>
            <a:ext cx="4495800" cy="4648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First Slide:  </a:t>
            </a: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Book Title: The opening slide should contain the book’s title, the author, and the book’s genre. </a:t>
            </a:r>
          </a:p>
          <a:p>
            <a:endParaRPr lang="en-US" sz="2800" b="1" dirty="0">
              <a:solidFill>
                <a:schemeClr val="bg1"/>
              </a:solidFill>
            </a:endParaRPr>
          </a:p>
          <a:p>
            <a:pPr lvl="1"/>
            <a:r>
              <a:rPr lang="en-US" sz="2400" b="1" dirty="0">
                <a:solidFill>
                  <a:schemeClr val="bg1"/>
                </a:solidFill>
              </a:rPr>
              <a:t>Student Information: The slide should also include your name, the Instructor’s name, the Course Number &amp; Section, and the Date</a:t>
            </a:r>
          </a:p>
        </p:txBody>
      </p:sp>
      <p:pic>
        <p:nvPicPr>
          <p:cNvPr id="1027" name="Picture 3" descr="C:\Users\courmism\AppData\Local\Microsoft\Windows\INetCache\IE\VWGBCX1R\Video_camera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67" y="801497"/>
            <a:ext cx="1666188" cy="161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ilm"/>
          <p:cNvSpPr>
            <a:spLocks noEditPoints="1" noChangeArrowheads="1"/>
          </p:cNvSpPr>
          <p:nvPr/>
        </p:nvSpPr>
        <p:spPr bwMode="auto">
          <a:xfrm>
            <a:off x="5105400" y="1828800"/>
            <a:ext cx="904875" cy="213360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4960 w 21600"/>
              <a:gd name="T17" fmla="*/ 8129 h 21600"/>
              <a:gd name="T18" fmla="*/ 17079 w 21600"/>
              <a:gd name="T19" fmla="*/ 1342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lose/>
              </a:path>
              <a:path w="21600" h="21600" extrusionOk="0">
                <a:moveTo>
                  <a:pt x="3014" y="21600"/>
                </a:moveTo>
                <a:lnTo>
                  <a:pt x="3014" y="0"/>
                </a:lnTo>
                <a:lnTo>
                  <a:pt x="0" y="0"/>
                </a:lnTo>
                <a:lnTo>
                  <a:pt x="0" y="21600"/>
                </a:lnTo>
                <a:lnTo>
                  <a:pt x="3014" y="21600"/>
                </a:lnTo>
                <a:close/>
              </a:path>
              <a:path w="21600" h="21600" extrusionOk="0">
                <a:moveTo>
                  <a:pt x="21600" y="21600"/>
                </a:moveTo>
                <a:lnTo>
                  <a:pt x="21600" y="0"/>
                </a:lnTo>
                <a:lnTo>
                  <a:pt x="18586" y="0"/>
                </a:lnTo>
                <a:lnTo>
                  <a:pt x="18586" y="21600"/>
                </a:lnTo>
                <a:lnTo>
                  <a:pt x="21600" y="21600"/>
                </a:lnTo>
                <a:close/>
              </a:path>
              <a:path w="21600" h="21600" extrusionOk="0">
                <a:moveTo>
                  <a:pt x="6028" y="6574"/>
                </a:moveTo>
                <a:lnTo>
                  <a:pt x="15572" y="6574"/>
                </a:lnTo>
                <a:lnTo>
                  <a:pt x="16074" y="6574"/>
                </a:lnTo>
                <a:lnTo>
                  <a:pt x="16326" y="6457"/>
                </a:lnTo>
                <a:lnTo>
                  <a:pt x="16577" y="6339"/>
                </a:lnTo>
                <a:lnTo>
                  <a:pt x="16828" y="6222"/>
                </a:lnTo>
                <a:lnTo>
                  <a:pt x="17079" y="6222"/>
                </a:lnTo>
                <a:lnTo>
                  <a:pt x="17330" y="5987"/>
                </a:lnTo>
                <a:lnTo>
                  <a:pt x="17330" y="5870"/>
                </a:lnTo>
                <a:lnTo>
                  <a:pt x="17581" y="5635"/>
                </a:lnTo>
                <a:lnTo>
                  <a:pt x="17581" y="1526"/>
                </a:lnTo>
                <a:lnTo>
                  <a:pt x="17330" y="1291"/>
                </a:lnTo>
                <a:lnTo>
                  <a:pt x="17330" y="1174"/>
                </a:lnTo>
                <a:lnTo>
                  <a:pt x="17079" y="1057"/>
                </a:lnTo>
                <a:lnTo>
                  <a:pt x="16828" y="939"/>
                </a:lnTo>
                <a:lnTo>
                  <a:pt x="16577" y="822"/>
                </a:lnTo>
                <a:lnTo>
                  <a:pt x="16326" y="704"/>
                </a:lnTo>
                <a:lnTo>
                  <a:pt x="16074" y="704"/>
                </a:lnTo>
                <a:lnTo>
                  <a:pt x="15572" y="587"/>
                </a:lnTo>
                <a:lnTo>
                  <a:pt x="6028" y="587"/>
                </a:lnTo>
                <a:lnTo>
                  <a:pt x="5526" y="704"/>
                </a:lnTo>
                <a:lnTo>
                  <a:pt x="5274" y="704"/>
                </a:lnTo>
                <a:lnTo>
                  <a:pt x="5023" y="822"/>
                </a:lnTo>
                <a:lnTo>
                  <a:pt x="4772" y="939"/>
                </a:lnTo>
                <a:lnTo>
                  <a:pt x="4521" y="1057"/>
                </a:lnTo>
                <a:lnTo>
                  <a:pt x="4270" y="1174"/>
                </a:lnTo>
                <a:lnTo>
                  <a:pt x="4270" y="1291"/>
                </a:lnTo>
                <a:lnTo>
                  <a:pt x="4019" y="1526"/>
                </a:lnTo>
                <a:lnTo>
                  <a:pt x="4019" y="5635"/>
                </a:lnTo>
                <a:lnTo>
                  <a:pt x="4270" y="5870"/>
                </a:lnTo>
                <a:lnTo>
                  <a:pt x="4270" y="5987"/>
                </a:lnTo>
                <a:lnTo>
                  <a:pt x="4521" y="6222"/>
                </a:lnTo>
                <a:lnTo>
                  <a:pt x="4772" y="6222"/>
                </a:lnTo>
                <a:lnTo>
                  <a:pt x="5023" y="6339"/>
                </a:lnTo>
                <a:lnTo>
                  <a:pt x="5274" y="6457"/>
                </a:lnTo>
                <a:lnTo>
                  <a:pt x="5526" y="6574"/>
                </a:lnTo>
                <a:lnTo>
                  <a:pt x="6028" y="6574"/>
                </a:lnTo>
                <a:close/>
              </a:path>
              <a:path w="21600" h="21600" extrusionOk="0">
                <a:moveTo>
                  <a:pt x="6028" y="13617"/>
                </a:moveTo>
                <a:lnTo>
                  <a:pt x="15572" y="13617"/>
                </a:lnTo>
                <a:lnTo>
                  <a:pt x="16074" y="13617"/>
                </a:lnTo>
                <a:lnTo>
                  <a:pt x="16326" y="13617"/>
                </a:lnTo>
                <a:lnTo>
                  <a:pt x="16577" y="13500"/>
                </a:lnTo>
                <a:lnTo>
                  <a:pt x="16828" y="13383"/>
                </a:lnTo>
                <a:lnTo>
                  <a:pt x="17079" y="13265"/>
                </a:lnTo>
                <a:lnTo>
                  <a:pt x="17330" y="13148"/>
                </a:lnTo>
                <a:lnTo>
                  <a:pt x="17330" y="12913"/>
                </a:lnTo>
                <a:lnTo>
                  <a:pt x="17581" y="12796"/>
                </a:lnTo>
                <a:lnTo>
                  <a:pt x="17581" y="8687"/>
                </a:lnTo>
                <a:lnTo>
                  <a:pt x="17330" y="8452"/>
                </a:lnTo>
                <a:lnTo>
                  <a:pt x="17330" y="8335"/>
                </a:lnTo>
                <a:lnTo>
                  <a:pt x="17079" y="8217"/>
                </a:lnTo>
                <a:lnTo>
                  <a:pt x="16828" y="7983"/>
                </a:lnTo>
                <a:lnTo>
                  <a:pt x="16577" y="7983"/>
                </a:lnTo>
                <a:lnTo>
                  <a:pt x="16326" y="7865"/>
                </a:lnTo>
                <a:lnTo>
                  <a:pt x="16074" y="7865"/>
                </a:lnTo>
                <a:lnTo>
                  <a:pt x="15572" y="7748"/>
                </a:lnTo>
                <a:lnTo>
                  <a:pt x="6028" y="7748"/>
                </a:lnTo>
                <a:lnTo>
                  <a:pt x="5526" y="7865"/>
                </a:lnTo>
                <a:lnTo>
                  <a:pt x="5274" y="7865"/>
                </a:lnTo>
                <a:lnTo>
                  <a:pt x="5023" y="7983"/>
                </a:lnTo>
                <a:lnTo>
                  <a:pt x="4772" y="7983"/>
                </a:lnTo>
                <a:lnTo>
                  <a:pt x="4521" y="8217"/>
                </a:lnTo>
                <a:lnTo>
                  <a:pt x="4270" y="8335"/>
                </a:lnTo>
                <a:lnTo>
                  <a:pt x="4270" y="8452"/>
                </a:lnTo>
                <a:lnTo>
                  <a:pt x="4019" y="8687"/>
                </a:lnTo>
                <a:lnTo>
                  <a:pt x="4019" y="12796"/>
                </a:lnTo>
                <a:lnTo>
                  <a:pt x="4270" y="12913"/>
                </a:lnTo>
                <a:lnTo>
                  <a:pt x="4270" y="13148"/>
                </a:lnTo>
                <a:lnTo>
                  <a:pt x="4521" y="13265"/>
                </a:lnTo>
                <a:lnTo>
                  <a:pt x="4772" y="13383"/>
                </a:lnTo>
                <a:lnTo>
                  <a:pt x="5023" y="13500"/>
                </a:lnTo>
                <a:lnTo>
                  <a:pt x="5274" y="13617"/>
                </a:lnTo>
                <a:lnTo>
                  <a:pt x="5526" y="13617"/>
                </a:lnTo>
                <a:lnTo>
                  <a:pt x="6028" y="13617"/>
                </a:lnTo>
                <a:close/>
              </a:path>
              <a:path w="21600" h="21600" extrusionOk="0">
                <a:moveTo>
                  <a:pt x="6028" y="20778"/>
                </a:moveTo>
                <a:lnTo>
                  <a:pt x="15572" y="20778"/>
                </a:lnTo>
                <a:lnTo>
                  <a:pt x="16074" y="20778"/>
                </a:lnTo>
                <a:lnTo>
                  <a:pt x="16326" y="20661"/>
                </a:lnTo>
                <a:lnTo>
                  <a:pt x="16577" y="20661"/>
                </a:lnTo>
                <a:lnTo>
                  <a:pt x="16828" y="20543"/>
                </a:lnTo>
                <a:lnTo>
                  <a:pt x="17079" y="20426"/>
                </a:lnTo>
                <a:lnTo>
                  <a:pt x="17330" y="20309"/>
                </a:lnTo>
                <a:lnTo>
                  <a:pt x="17330" y="20074"/>
                </a:lnTo>
                <a:lnTo>
                  <a:pt x="17581" y="19957"/>
                </a:lnTo>
                <a:lnTo>
                  <a:pt x="17581" y="15730"/>
                </a:lnTo>
                <a:lnTo>
                  <a:pt x="17330" y="15613"/>
                </a:lnTo>
                <a:lnTo>
                  <a:pt x="17330" y="15378"/>
                </a:lnTo>
                <a:lnTo>
                  <a:pt x="17079" y="15378"/>
                </a:lnTo>
                <a:lnTo>
                  <a:pt x="16828" y="15143"/>
                </a:lnTo>
                <a:lnTo>
                  <a:pt x="16577" y="15026"/>
                </a:lnTo>
                <a:lnTo>
                  <a:pt x="16326" y="15026"/>
                </a:lnTo>
                <a:lnTo>
                  <a:pt x="16074" y="15026"/>
                </a:lnTo>
                <a:lnTo>
                  <a:pt x="15572" y="14909"/>
                </a:lnTo>
                <a:lnTo>
                  <a:pt x="6028" y="14909"/>
                </a:lnTo>
                <a:lnTo>
                  <a:pt x="5526" y="15026"/>
                </a:lnTo>
                <a:lnTo>
                  <a:pt x="5274" y="15026"/>
                </a:lnTo>
                <a:lnTo>
                  <a:pt x="5023" y="15026"/>
                </a:lnTo>
                <a:lnTo>
                  <a:pt x="4772" y="15143"/>
                </a:lnTo>
                <a:lnTo>
                  <a:pt x="4521" y="15378"/>
                </a:lnTo>
                <a:lnTo>
                  <a:pt x="4270" y="15378"/>
                </a:lnTo>
                <a:lnTo>
                  <a:pt x="4270" y="15613"/>
                </a:lnTo>
                <a:lnTo>
                  <a:pt x="4019" y="15730"/>
                </a:lnTo>
                <a:lnTo>
                  <a:pt x="4019" y="19957"/>
                </a:lnTo>
                <a:lnTo>
                  <a:pt x="4270" y="20074"/>
                </a:lnTo>
                <a:lnTo>
                  <a:pt x="4270" y="20309"/>
                </a:lnTo>
                <a:lnTo>
                  <a:pt x="4521" y="20426"/>
                </a:lnTo>
                <a:lnTo>
                  <a:pt x="4772" y="20543"/>
                </a:lnTo>
                <a:lnTo>
                  <a:pt x="5023" y="20661"/>
                </a:lnTo>
                <a:lnTo>
                  <a:pt x="5274" y="20661"/>
                </a:lnTo>
                <a:lnTo>
                  <a:pt x="5526" y="20778"/>
                </a:lnTo>
                <a:lnTo>
                  <a:pt x="6028" y="20778"/>
                </a:lnTo>
                <a:close/>
              </a:path>
              <a:path w="21600" h="21600" extrusionOk="0">
                <a:moveTo>
                  <a:pt x="753" y="1291"/>
                </a:moveTo>
                <a:lnTo>
                  <a:pt x="2260" y="1291"/>
                </a:lnTo>
                <a:lnTo>
                  <a:pt x="2260" y="235"/>
                </a:lnTo>
                <a:lnTo>
                  <a:pt x="753" y="235"/>
                </a:lnTo>
                <a:lnTo>
                  <a:pt x="753" y="1291"/>
                </a:lnTo>
                <a:close/>
              </a:path>
              <a:path w="21600" h="21600" extrusionOk="0">
                <a:moveTo>
                  <a:pt x="753" y="2700"/>
                </a:moveTo>
                <a:lnTo>
                  <a:pt x="2260" y="2700"/>
                </a:lnTo>
                <a:lnTo>
                  <a:pt x="2260" y="1643"/>
                </a:lnTo>
                <a:lnTo>
                  <a:pt x="753" y="1643"/>
                </a:lnTo>
                <a:lnTo>
                  <a:pt x="753" y="2700"/>
                </a:lnTo>
                <a:close/>
              </a:path>
              <a:path w="21600" h="21600" extrusionOk="0">
                <a:moveTo>
                  <a:pt x="753" y="4109"/>
                </a:moveTo>
                <a:lnTo>
                  <a:pt x="2260" y="4109"/>
                </a:lnTo>
                <a:lnTo>
                  <a:pt x="2260" y="3052"/>
                </a:lnTo>
                <a:lnTo>
                  <a:pt x="753" y="3052"/>
                </a:lnTo>
                <a:lnTo>
                  <a:pt x="753" y="4109"/>
                </a:lnTo>
                <a:close/>
              </a:path>
              <a:path w="21600" h="21600" extrusionOk="0">
                <a:moveTo>
                  <a:pt x="753" y="5517"/>
                </a:moveTo>
                <a:lnTo>
                  <a:pt x="2260" y="5517"/>
                </a:lnTo>
                <a:lnTo>
                  <a:pt x="2260" y="4461"/>
                </a:lnTo>
                <a:lnTo>
                  <a:pt x="753" y="4461"/>
                </a:lnTo>
                <a:lnTo>
                  <a:pt x="753" y="5517"/>
                </a:lnTo>
                <a:close/>
              </a:path>
              <a:path w="21600" h="21600" extrusionOk="0">
                <a:moveTo>
                  <a:pt x="753" y="6926"/>
                </a:moveTo>
                <a:lnTo>
                  <a:pt x="2260" y="6926"/>
                </a:lnTo>
                <a:lnTo>
                  <a:pt x="2260" y="5870"/>
                </a:lnTo>
                <a:lnTo>
                  <a:pt x="753" y="5870"/>
                </a:lnTo>
                <a:lnTo>
                  <a:pt x="753" y="6926"/>
                </a:lnTo>
                <a:close/>
              </a:path>
              <a:path w="21600" h="21600" extrusionOk="0">
                <a:moveTo>
                  <a:pt x="753" y="8335"/>
                </a:moveTo>
                <a:lnTo>
                  <a:pt x="2260" y="8335"/>
                </a:lnTo>
                <a:lnTo>
                  <a:pt x="2260" y="7278"/>
                </a:lnTo>
                <a:lnTo>
                  <a:pt x="753" y="7278"/>
                </a:lnTo>
                <a:lnTo>
                  <a:pt x="753" y="8335"/>
                </a:lnTo>
                <a:close/>
              </a:path>
              <a:path w="21600" h="21600" extrusionOk="0">
                <a:moveTo>
                  <a:pt x="753" y="9743"/>
                </a:moveTo>
                <a:lnTo>
                  <a:pt x="2260" y="9743"/>
                </a:lnTo>
                <a:lnTo>
                  <a:pt x="2260" y="8687"/>
                </a:lnTo>
                <a:lnTo>
                  <a:pt x="753" y="8687"/>
                </a:lnTo>
                <a:lnTo>
                  <a:pt x="753" y="9743"/>
                </a:lnTo>
                <a:close/>
              </a:path>
              <a:path w="21600" h="21600" extrusionOk="0">
                <a:moveTo>
                  <a:pt x="753" y="11152"/>
                </a:moveTo>
                <a:lnTo>
                  <a:pt x="2260" y="11152"/>
                </a:lnTo>
                <a:lnTo>
                  <a:pt x="2260" y="10096"/>
                </a:lnTo>
                <a:lnTo>
                  <a:pt x="753" y="10096"/>
                </a:lnTo>
                <a:lnTo>
                  <a:pt x="753" y="11152"/>
                </a:lnTo>
                <a:close/>
              </a:path>
              <a:path w="21600" h="21600" extrusionOk="0">
                <a:moveTo>
                  <a:pt x="753" y="12561"/>
                </a:moveTo>
                <a:lnTo>
                  <a:pt x="2260" y="12561"/>
                </a:lnTo>
                <a:lnTo>
                  <a:pt x="2260" y="11504"/>
                </a:lnTo>
                <a:lnTo>
                  <a:pt x="753" y="11504"/>
                </a:lnTo>
                <a:lnTo>
                  <a:pt x="753" y="12561"/>
                </a:lnTo>
                <a:close/>
              </a:path>
              <a:path w="21600" h="21600" extrusionOk="0">
                <a:moveTo>
                  <a:pt x="753" y="13970"/>
                </a:moveTo>
                <a:lnTo>
                  <a:pt x="2260" y="13970"/>
                </a:lnTo>
                <a:lnTo>
                  <a:pt x="2260" y="12913"/>
                </a:lnTo>
                <a:lnTo>
                  <a:pt x="753" y="12913"/>
                </a:lnTo>
                <a:lnTo>
                  <a:pt x="753" y="13970"/>
                </a:lnTo>
                <a:close/>
              </a:path>
              <a:path w="21600" h="21600" extrusionOk="0">
                <a:moveTo>
                  <a:pt x="753" y="15378"/>
                </a:moveTo>
                <a:lnTo>
                  <a:pt x="2260" y="15378"/>
                </a:lnTo>
                <a:lnTo>
                  <a:pt x="2260" y="14322"/>
                </a:lnTo>
                <a:lnTo>
                  <a:pt x="753" y="14322"/>
                </a:lnTo>
                <a:lnTo>
                  <a:pt x="753" y="15378"/>
                </a:lnTo>
                <a:close/>
              </a:path>
              <a:path w="21600" h="21600" extrusionOk="0">
                <a:moveTo>
                  <a:pt x="753" y="16787"/>
                </a:moveTo>
                <a:lnTo>
                  <a:pt x="2260" y="16787"/>
                </a:lnTo>
                <a:lnTo>
                  <a:pt x="2260" y="15730"/>
                </a:lnTo>
                <a:lnTo>
                  <a:pt x="753" y="15730"/>
                </a:lnTo>
                <a:lnTo>
                  <a:pt x="753" y="16787"/>
                </a:lnTo>
                <a:close/>
              </a:path>
              <a:path w="21600" h="21600" extrusionOk="0">
                <a:moveTo>
                  <a:pt x="753" y="18196"/>
                </a:moveTo>
                <a:lnTo>
                  <a:pt x="2260" y="18196"/>
                </a:lnTo>
                <a:lnTo>
                  <a:pt x="2260" y="17139"/>
                </a:lnTo>
                <a:lnTo>
                  <a:pt x="753" y="17139"/>
                </a:lnTo>
                <a:lnTo>
                  <a:pt x="753" y="18196"/>
                </a:lnTo>
                <a:close/>
              </a:path>
              <a:path w="21600" h="21600" extrusionOk="0">
                <a:moveTo>
                  <a:pt x="753" y="19604"/>
                </a:moveTo>
                <a:lnTo>
                  <a:pt x="2260" y="19604"/>
                </a:lnTo>
                <a:lnTo>
                  <a:pt x="2260" y="18548"/>
                </a:lnTo>
                <a:lnTo>
                  <a:pt x="753" y="18548"/>
                </a:lnTo>
                <a:lnTo>
                  <a:pt x="753" y="19604"/>
                </a:lnTo>
                <a:close/>
              </a:path>
              <a:path w="21600" h="21600" extrusionOk="0">
                <a:moveTo>
                  <a:pt x="753" y="21013"/>
                </a:moveTo>
                <a:lnTo>
                  <a:pt x="2260" y="21013"/>
                </a:lnTo>
                <a:lnTo>
                  <a:pt x="2260" y="19957"/>
                </a:lnTo>
                <a:lnTo>
                  <a:pt x="753" y="19957"/>
                </a:lnTo>
                <a:lnTo>
                  <a:pt x="753" y="21013"/>
                </a:lnTo>
                <a:close/>
              </a:path>
              <a:path w="21600" h="21600" extrusionOk="0">
                <a:moveTo>
                  <a:pt x="19340" y="1409"/>
                </a:moveTo>
                <a:lnTo>
                  <a:pt x="20595" y="1409"/>
                </a:lnTo>
                <a:lnTo>
                  <a:pt x="20595" y="352"/>
                </a:lnTo>
                <a:lnTo>
                  <a:pt x="19340" y="352"/>
                </a:lnTo>
                <a:lnTo>
                  <a:pt x="19340" y="1409"/>
                </a:lnTo>
                <a:close/>
              </a:path>
              <a:path w="21600" h="21600" extrusionOk="0">
                <a:moveTo>
                  <a:pt x="19340" y="2700"/>
                </a:moveTo>
                <a:lnTo>
                  <a:pt x="20595" y="2700"/>
                </a:lnTo>
                <a:lnTo>
                  <a:pt x="20595" y="1643"/>
                </a:lnTo>
                <a:lnTo>
                  <a:pt x="19340" y="1643"/>
                </a:lnTo>
                <a:lnTo>
                  <a:pt x="19340" y="2700"/>
                </a:lnTo>
                <a:close/>
              </a:path>
              <a:path w="21600" h="21600" extrusionOk="0">
                <a:moveTo>
                  <a:pt x="19340" y="4109"/>
                </a:moveTo>
                <a:lnTo>
                  <a:pt x="20595" y="4109"/>
                </a:lnTo>
                <a:lnTo>
                  <a:pt x="20595" y="3052"/>
                </a:lnTo>
                <a:lnTo>
                  <a:pt x="19340" y="3052"/>
                </a:lnTo>
                <a:lnTo>
                  <a:pt x="19340" y="4109"/>
                </a:lnTo>
                <a:close/>
              </a:path>
              <a:path w="21600" h="21600" extrusionOk="0">
                <a:moveTo>
                  <a:pt x="19340" y="5517"/>
                </a:moveTo>
                <a:lnTo>
                  <a:pt x="20595" y="5517"/>
                </a:lnTo>
                <a:lnTo>
                  <a:pt x="20595" y="4461"/>
                </a:lnTo>
                <a:lnTo>
                  <a:pt x="19340" y="4461"/>
                </a:lnTo>
                <a:lnTo>
                  <a:pt x="19340" y="5517"/>
                </a:lnTo>
                <a:close/>
              </a:path>
              <a:path w="21600" h="21600" extrusionOk="0">
                <a:moveTo>
                  <a:pt x="19340" y="6926"/>
                </a:moveTo>
                <a:lnTo>
                  <a:pt x="20595" y="6926"/>
                </a:lnTo>
                <a:lnTo>
                  <a:pt x="20595" y="5870"/>
                </a:lnTo>
                <a:lnTo>
                  <a:pt x="19340" y="5870"/>
                </a:lnTo>
                <a:lnTo>
                  <a:pt x="19340" y="6926"/>
                </a:lnTo>
                <a:close/>
              </a:path>
              <a:path w="21600" h="21600" extrusionOk="0">
                <a:moveTo>
                  <a:pt x="19340" y="8335"/>
                </a:moveTo>
                <a:lnTo>
                  <a:pt x="20595" y="8335"/>
                </a:lnTo>
                <a:lnTo>
                  <a:pt x="20595" y="7278"/>
                </a:lnTo>
                <a:lnTo>
                  <a:pt x="19340" y="7278"/>
                </a:lnTo>
                <a:lnTo>
                  <a:pt x="19340" y="8335"/>
                </a:lnTo>
                <a:close/>
              </a:path>
              <a:path w="21600" h="21600" extrusionOk="0">
                <a:moveTo>
                  <a:pt x="19340" y="9743"/>
                </a:moveTo>
                <a:lnTo>
                  <a:pt x="20595" y="9743"/>
                </a:lnTo>
                <a:lnTo>
                  <a:pt x="20595" y="8687"/>
                </a:lnTo>
                <a:lnTo>
                  <a:pt x="19340" y="8687"/>
                </a:lnTo>
                <a:lnTo>
                  <a:pt x="19340" y="9743"/>
                </a:lnTo>
                <a:close/>
              </a:path>
              <a:path w="21600" h="21600" extrusionOk="0">
                <a:moveTo>
                  <a:pt x="19340" y="11152"/>
                </a:moveTo>
                <a:lnTo>
                  <a:pt x="20595" y="11152"/>
                </a:lnTo>
                <a:lnTo>
                  <a:pt x="20595" y="10096"/>
                </a:lnTo>
                <a:lnTo>
                  <a:pt x="19340" y="10096"/>
                </a:lnTo>
                <a:lnTo>
                  <a:pt x="19340" y="11152"/>
                </a:lnTo>
                <a:close/>
              </a:path>
              <a:path w="21600" h="21600" extrusionOk="0">
                <a:moveTo>
                  <a:pt x="19340" y="12561"/>
                </a:moveTo>
                <a:lnTo>
                  <a:pt x="20595" y="12561"/>
                </a:lnTo>
                <a:lnTo>
                  <a:pt x="20595" y="11504"/>
                </a:lnTo>
                <a:lnTo>
                  <a:pt x="19340" y="11504"/>
                </a:lnTo>
                <a:lnTo>
                  <a:pt x="19340" y="12561"/>
                </a:lnTo>
                <a:close/>
              </a:path>
              <a:path w="21600" h="21600" extrusionOk="0">
                <a:moveTo>
                  <a:pt x="19340" y="13970"/>
                </a:moveTo>
                <a:lnTo>
                  <a:pt x="20595" y="13970"/>
                </a:lnTo>
                <a:lnTo>
                  <a:pt x="20595" y="12913"/>
                </a:lnTo>
                <a:lnTo>
                  <a:pt x="19340" y="12913"/>
                </a:lnTo>
                <a:lnTo>
                  <a:pt x="19340" y="13970"/>
                </a:lnTo>
                <a:close/>
              </a:path>
              <a:path w="21600" h="21600" extrusionOk="0">
                <a:moveTo>
                  <a:pt x="19340" y="15378"/>
                </a:moveTo>
                <a:lnTo>
                  <a:pt x="20595" y="15378"/>
                </a:lnTo>
                <a:lnTo>
                  <a:pt x="20595" y="14322"/>
                </a:lnTo>
                <a:lnTo>
                  <a:pt x="19340" y="14322"/>
                </a:lnTo>
                <a:lnTo>
                  <a:pt x="19340" y="15378"/>
                </a:lnTo>
                <a:close/>
              </a:path>
              <a:path w="21600" h="21600" extrusionOk="0">
                <a:moveTo>
                  <a:pt x="19340" y="16787"/>
                </a:moveTo>
                <a:lnTo>
                  <a:pt x="20595" y="16787"/>
                </a:lnTo>
                <a:lnTo>
                  <a:pt x="20595" y="15730"/>
                </a:lnTo>
                <a:lnTo>
                  <a:pt x="19340" y="15730"/>
                </a:lnTo>
                <a:lnTo>
                  <a:pt x="19340" y="16787"/>
                </a:lnTo>
                <a:close/>
              </a:path>
              <a:path w="21600" h="21600" extrusionOk="0">
                <a:moveTo>
                  <a:pt x="19340" y="18196"/>
                </a:moveTo>
                <a:lnTo>
                  <a:pt x="20595" y="18196"/>
                </a:lnTo>
                <a:lnTo>
                  <a:pt x="20595" y="17139"/>
                </a:lnTo>
                <a:lnTo>
                  <a:pt x="19340" y="17139"/>
                </a:lnTo>
                <a:lnTo>
                  <a:pt x="19340" y="18196"/>
                </a:lnTo>
                <a:close/>
              </a:path>
              <a:path w="21600" h="21600" extrusionOk="0">
                <a:moveTo>
                  <a:pt x="19340" y="19604"/>
                </a:moveTo>
                <a:lnTo>
                  <a:pt x="20595" y="19604"/>
                </a:lnTo>
                <a:lnTo>
                  <a:pt x="20595" y="18548"/>
                </a:lnTo>
                <a:lnTo>
                  <a:pt x="19340" y="18548"/>
                </a:lnTo>
                <a:lnTo>
                  <a:pt x="19340" y="19604"/>
                </a:lnTo>
                <a:close/>
              </a:path>
              <a:path w="21600" h="21600" extrusionOk="0">
                <a:moveTo>
                  <a:pt x="19340" y="21013"/>
                </a:moveTo>
                <a:lnTo>
                  <a:pt x="20595" y="21013"/>
                </a:lnTo>
                <a:lnTo>
                  <a:pt x="20595" y="19957"/>
                </a:lnTo>
                <a:lnTo>
                  <a:pt x="19340" y="19957"/>
                </a:lnTo>
                <a:lnTo>
                  <a:pt x="19340" y="21013"/>
                </a:lnTo>
                <a:close/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029" name="Picture 5" descr="C:\Users\courmism\AppData\Local\Microsoft\Windows\INetCache\IE\2TUD5W7N\loud-157172_64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6967" y="2661215"/>
            <a:ext cx="1513975" cy="1535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105400" y="45720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white"/>
                </a:solidFill>
              </a:rPr>
              <a:t>Remember that this should be creative! Use pictures, videos and audio to support your arguments!</a:t>
            </a:r>
          </a:p>
        </p:txBody>
      </p:sp>
    </p:spTree>
    <p:extLst>
      <p:ext uri="{BB962C8B-B14F-4D97-AF65-F5344CB8AC3E}">
        <p14:creationId xmlns:p14="http://schemas.microsoft.com/office/powerpoint/2010/main" val="1280829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2229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Slide 2: Introduction of the Book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371600"/>
            <a:ext cx="4267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white"/>
                </a:solidFill>
              </a:rPr>
              <a:t>Second Slide:</a:t>
            </a:r>
          </a:p>
          <a:p>
            <a:r>
              <a:rPr lang="en-US" sz="2400" b="1" dirty="0">
                <a:solidFill>
                  <a:prstClr val="white"/>
                </a:solidFill>
              </a:rPr>
              <a:t>	</a:t>
            </a:r>
            <a:r>
              <a:rPr lang="en-US" sz="2000" b="1" dirty="0">
                <a:solidFill>
                  <a:prstClr val="white"/>
                </a:solidFill>
              </a:rPr>
              <a:t>-This slide should 	contain an </a:t>
            </a:r>
            <a:r>
              <a:rPr lang="en-US" sz="2000" b="1" u="sng" dirty="0">
                <a:solidFill>
                  <a:prstClr val="white"/>
                </a:solidFill>
              </a:rPr>
              <a:t>overview</a:t>
            </a:r>
            <a:r>
              <a:rPr lang="en-US" sz="2000" b="1" dirty="0">
                <a:solidFill>
                  <a:prstClr val="white"/>
                </a:solidFill>
              </a:rPr>
              <a:t> on 	what the book is about 	(the topic) in its entirety and 	should include the 	author’s </a:t>
            </a:r>
            <a:r>
              <a:rPr lang="en-US" sz="2000" b="1" u="sng" dirty="0">
                <a:solidFill>
                  <a:prstClr val="white"/>
                </a:solidFill>
              </a:rPr>
              <a:t>thesis statement </a:t>
            </a:r>
            <a:r>
              <a:rPr lang="en-US" sz="2000" b="1" dirty="0">
                <a:solidFill>
                  <a:prstClr val="white"/>
                </a:solidFill>
              </a:rPr>
              <a:t>	(argument). </a:t>
            </a:r>
          </a:p>
          <a:p>
            <a:r>
              <a:rPr lang="en-US" sz="2400" b="1" dirty="0">
                <a:solidFill>
                  <a:prstClr val="white"/>
                </a:solidFill>
              </a:rPr>
              <a:t>	</a:t>
            </a:r>
            <a:r>
              <a:rPr lang="en-US" sz="2000" b="1" dirty="0">
                <a:solidFill>
                  <a:prstClr val="white"/>
                </a:solidFill>
              </a:rPr>
              <a:t>-This slide should only 	contain 3-4 main points and 	should give your reader an 	indication to what you are 	going to discuss in the rest of 	your presentation.</a:t>
            </a:r>
          </a:p>
        </p:txBody>
      </p:sp>
      <p:pic>
        <p:nvPicPr>
          <p:cNvPr id="3" name="Picture 2" descr="C:\Users\courmism\AppData\Local\Microsoft\Windows\INetCache\IE\U7N015ZJ\14324-illustration-of-a-book-pv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3965" y="1367971"/>
            <a:ext cx="355187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852160" y="2194560"/>
            <a:ext cx="198120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This would be a good place to include a picture of the author or the book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4876800"/>
            <a:ext cx="4191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Remember that there must be an audio component in this Power Point. You can discuss information in your recording beyond what is on the slide.</a:t>
            </a:r>
          </a:p>
        </p:txBody>
      </p:sp>
    </p:spTree>
    <p:extLst>
      <p:ext uri="{BB962C8B-B14F-4D97-AF65-F5344CB8AC3E}">
        <p14:creationId xmlns:p14="http://schemas.microsoft.com/office/powerpoint/2010/main" val="1553847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2229" cy="6858000"/>
          </a:xfrm>
        </p:spPr>
      </p:pic>
      <p:pic>
        <p:nvPicPr>
          <p:cNvPr id="3075" name="Picture 3" descr="C:\Users\courmism\AppData\Local\Microsoft\Windows\INetCache\IE\U7N015ZJ\220px-Man_silhouette.svg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214" y="969819"/>
            <a:ext cx="3581400" cy="3906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Slide 3: Information about the Author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371600"/>
            <a:ext cx="426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prstClr val="white"/>
                </a:solidFill>
              </a:rPr>
              <a:t>Third Slide:</a:t>
            </a:r>
          </a:p>
          <a:p>
            <a:r>
              <a:rPr lang="en-US" sz="2000" b="1" dirty="0">
                <a:solidFill>
                  <a:prstClr val="white"/>
                </a:solidFill>
              </a:rPr>
              <a:t>	-From the student’s own 	research of the author, the 	student should be able to 	give a brief bio of the author 	and why the author wanted 	to write the book. </a:t>
            </a:r>
          </a:p>
          <a:p>
            <a:r>
              <a:rPr lang="en-US" sz="2000" b="1" dirty="0">
                <a:solidFill>
                  <a:prstClr val="white"/>
                </a:solidFill>
              </a:rPr>
              <a:t>	-The student can discuss why 	it is significant that the 	author is writing this specific 	book.</a:t>
            </a:r>
          </a:p>
          <a:p>
            <a:r>
              <a:rPr lang="en-US" sz="2000" b="1" dirty="0">
                <a:solidFill>
                  <a:prstClr val="white"/>
                </a:solidFill>
              </a:rPr>
              <a:t>	-Students may not find 	exactly why the author has 	written the book, so the 	student should rely on 	his/her own reasoning.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7714" y="3983878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white"/>
                </a:solidFill>
              </a:rPr>
              <a:t>This might be a good place to include a picture of the author.</a:t>
            </a:r>
          </a:p>
        </p:txBody>
      </p:sp>
      <p:pic>
        <p:nvPicPr>
          <p:cNvPr id="3079" name="Picture 7" descr="C:\Users\courmism\AppData\Local\Microsoft\Windows\INetCache\IE\VWGBCX1R\camera_compact[1]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9915" y="5334000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courmism\AppData\Local\Microsoft\Windows\INetCache\IE\6ZEJD9EQ\1126px-Microphone_slant.svg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01438"/>
            <a:ext cx="1066800" cy="97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961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Slides 4-6: Contents of the Book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1211754"/>
          </a:xfrm>
        </p:spPr>
        <p:txBody>
          <a:bodyPr>
            <a:no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Slides 4-6: These slides should explain the </a:t>
            </a:r>
            <a:r>
              <a:rPr lang="en-US" sz="2200" b="1" u="sng" dirty="0">
                <a:solidFill>
                  <a:schemeClr val="bg1"/>
                </a:solidFill>
              </a:rPr>
              <a:t>contents</a:t>
            </a:r>
            <a:r>
              <a:rPr lang="en-US" sz="2200" b="1" dirty="0">
                <a:solidFill>
                  <a:schemeClr val="bg1"/>
                </a:solidFill>
              </a:rPr>
              <a:t> of the book, including the most significant points and the author’s argument (but not a summary).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286" y="2435421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· These slides are where students should discuss the </a:t>
            </a:r>
            <a:r>
              <a:rPr lang="en-US" b="1" u="sng" dirty="0">
                <a:solidFill>
                  <a:schemeClr val="bg1"/>
                </a:solidFill>
              </a:rPr>
              <a:t>most important parts</a:t>
            </a:r>
            <a:r>
              <a:rPr lang="en-US" b="1" dirty="0">
                <a:solidFill>
                  <a:schemeClr val="bg1"/>
                </a:solidFill>
              </a:rPr>
              <a:t> of the book. You do need </a:t>
            </a:r>
            <a:r>
              <a:rPr lang="en-US" b="1" u="sng" dirty="0">
                <a:solidFill>
                  <a:schemeClr val="bg1"/>
                </a:solidFill>
              </a:rPr>
              <a:t>some summary</a:t>
            </a:r>
            <a:r>
              <a:rPr lang="en-US" b="1" dirty="0">
                <a:solidFill>
                  <a:schemeClr val="bg1"/>
                </a:solidFill>
              </a:rPr>
              <a:t> of the topic, so that your reader understands, but the majority of the discussion should be explaining the author’s argument and </a:t>
            </a:r>
            <a:r>
              <a:rPr lang="en-US" b="1" u="sng" dirty="0">
                <a:solidFill>
                  <a:schemeClr val="bg1"/>
                </a:solidFill>
              </a:rPr>
              <a:t>how</a:t>
            </a:r>
            <a:r>
              <a:rPr lang="en-US" b="1" dirty="0">
                <a:solidFill>
                  <a:schemeClr val="bg1"/>
                </a:solidFill>
              </a:rPr>
              <a:t> he/she proves his/her point. What </a:t>
            </a:r>
            <a:r>
              <a:rPr lang="en-US" b="1" u="sng" dirty="0">
                <a:solidFill>
                  <a:schemeClr val="bg1"/>
                </a:solidFill>
              </a:rPr>
              <a:t>evidence</a:t>
            </a:r>
            <a:r>
              <a:rPr lang="en-US" b="1" dirty="0">
                <a:solidFill>
                  <a:schemeClr val="bg1"/>
                </a:solidFill>
              </a:rPr>
              <a:t> does the author use to prove an argument?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36343" y="2436911"/>
            <a:ext cx="2971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· You should be using </a:t>
            </a:r>
            <a:r>
              <a:rPr lang="en-US" b="1" u="sng" dirty="0">
                <a:solidFill>
                  <a:schemeClr val="bg1"/>
                </a:solidFill>
              </a:rPr>
              <a:t>quotes</a:t>
            </a:r>
            <a:r>
              <a:rPr lang="en-US" b="1" dirty="0">
                <a:solidFill>
                  <a:schemeClr val="bg1"/>
                </a:solidFill>
              </a:rPr>
              <a:t> from the author in this section. Remember to properly </a:t>
            </a:r>
            <a:r>
              <a:rPr lang="en-US" b="1" u="sng" dirty="0">
                <a:solidFill>
                  <a:schemeClr val="bg1"/>
                </a:solidFill>
              </a:rPr>
              <a:t>cite</a:t>
            </a:r>
            <a:r>
              <a:rPr lang="en-US" b="1" dirty="0">
                <a:solidFill>
                  <a:schemeClr val="bg1"/>
                </a:solidFill>
              </a:rPr>
              <a:t> quotes with quotation marks and page numbers. </a:t>
            </a:r>
          </a:p>
          <a:p>
            <a:r>
              <a:rPr lang="en-US" b="1" dirty="0">
                <a:solidFill>
                  <a:schemeClr val="bg1"/>
                </a:solidFill>
              </a:rPr>
              <a:t>· These slides show that you have </a:t>
            </a:r>
            <a:r>
              <a:rPr lang="en-US" b="1" u="sng" dirty="0">
                <a:solidFill>
                  <a:schemeClr val="bg1"/>
                </a:solidFill>
              </a:rPr>
              <a:t>actually read</a:t>
            </a:r>
            <a:r>
              <a:rPr lang="en-US" b="1" dirty="0">
                <a:solidFill>
                  <a:schemeClr val="bg1"/>
                </a:solidFill>
              </a:rPr>
              <a:t> the book in its entirety. Do not leave your reader wanting more information or confused.</a:t>
            </a:r>
          </a:p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799" y="6222563"/>
            <a:ext cx="86033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REMEMBER AUDIO AND PICTURES should be a part of every slide!</a:t>
            </a:r>
          </a:p>
          <a:p>
            <a:endParaRPr lang="en-US" dirty="0"/>
          </a:p>
        </p:txBody>
      </p:sp>
      <p:pic>
        <p:nvPicPr>
          <p:cNvPr id="4098" name="Picture 2" descr="C:\Users\courmism\AppData\Local\Microsoft\Windows\INetCache\IE\VWGBCX1R\GTD-for-Content-Marketing-01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686" y="3202540"/>
            <a:ext cx="2337267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797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Slide 7: 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0307" y="914400"/>
            <a:ext cx="5123693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·Slide 7: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	</a:t>
            </a:r>
            <a:r>
              <a:rPr lang="en-US" sz="2000" b="1" dirty="0">
                <a:solidFill>
                  <a:schemeClr val="bg1"/>
                </a:solidFill>
              </a:rPr>
              <a:t>-You can repeat what is most 	significant about the book and why 	you think others should read it.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	- You will need to state what the 	author does or does not do well. 	(How he/she proves his/her 	argument) .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	-</a:t>
            </a:r>
            <a:r>
              <a:rPr lang="en-US" sz="2000" b="1" dirty="0">
                <a:solidFill>
                  <a:schemeClr val="bg1"/>
                </a:solidFill>
              </a:rPr>
              <a:t>Students should not critique the 	</a:t>
            </a:r>
            <a:r>
              <a:rPr lang="en-US" sz="2000" b="1" u="sng" dirty="0">
                <a:solidFill>
                  <a:schemeClr val="bg1"/>
                </a:solidFill>
              </a:rPr>
              <a:t>topic</a:t>
            </a:r>
            <a:r>
              <a:rPr lang="en-US" sz="2000" b="1" dirty="0">
                <a:solidFill>
                  <a:schemeClr val="bg1"/>
                </a:solidFill>
              </a:rPr>
              <a:t> of the book, but should critique 	if the author used his/her 	evidence well, or if they </a:t>
            </a:r>
            <a:r>
              <a:rPr lang="en-US" sz="2000" b="1" u="sng" dirty="0">
                <a:solidFill>
                  <a:schemeClr val="bg1"/>
                </a:solidFill>
              </a:rPr>
              <a:t>convinced</a:t>
            </a:r>
            <a:r>
              <a:rPr lang="en-US" sz="2000" b="1" dirty="0">
                <a:solidFill>
                  <a:schemeClr val="bg1"/>
                </a:solidFill>
              </a:rPr>
              <a:t> 	you of their argument.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3075" name="Picture 3" descr="C:\Users\courmism\AppData\Local\Microsoft\Windows\INetCache\IE\6ZEJD9EQ\microphone_dock_icon_by_kaboom88-d32gnv8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595" y="51816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hoto"/>
          <p:cNvSpPr>
            <a:spLocks noEditPoints="1" noChangeArrowheads="1"/>
          </p:cNvSpPr>
          <p:nvPr/>
        </p:nvSpPr>
        <p:spPr bwMode="auto">
          <a:xfrm>
            <a:off x="182621" y="185057"/>
            <a:ext cx="1809750" cy="1362075"/>
          </a:xfrm>
          <a:custGeom>
            <a:avLst/>
            <a:gdLst>
              <a:gd name="T0" fmla="*/ 0 w 21600"/>
              <a:gd name="T1" fmla="*/ 3085 h 21600"/>
              <a:gd name="T2" fmla="*/ 10800 w 21600"/>
              <a:gd name="T3" fmla="*/ 0 h 21600"/>
              <a:gd name="T4" fmla="*/ 21600 w 21600"/>
              <a:gd name="T5" fmla="*/ 3085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800 h 21600"/>
              <a:gd name="T12" fmla="*/ 0 w 21600"/>
              <a:gd name="T13" fmla="*/ 21600 h 21600"/>
              <a:gd name="T14" fmla="*/ 0 w 21600"/>
              <a:gd name="T15" fmla="*/ 10800 h 21600"/>
              <a:gd name="T16" fmla="*/ 761 w 21600"/>
              <a:gd name="T17" fmla="*/ 22454 h 21600"/>
              <a:gd name="T18" fmla="*/ 21069 w 21600"/>
              <a:gd name="T19" fmla="*/ 30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 extrusionOk="0">
                <a:moveTo>
                  <a:pt x="0" y="21600"/>
                </a:moveTo>
                <a:lnTo>
                  <a:pt x="0" y="3085"/>
                </a:lnTo>
                <a:lnTo>
                  <a:pt x="1542" y="3085"/>
                </a:lnTo>
                <a:lnTo>
                  <a:pt x="1542" y="1028"/>
                </a:lnTo>
                <a:lnTo>
                  <a:pt x="3857" y="1028"/>
                </a:lnTo>
                <a:lnTo>
                  <a:pt x="3857" y="3085"/>
                </a:lnTo>
                <a:lnTo>
                  <a:pt x="5400" y="3085"/>
                </a:lnTo>
                <a:lnTo>
                  <a:pt x="6942" y="0"/>
                </a:lnTo>
                <a:lnTo>
                  <a:pt x="14657" y="0"/>
                </a:lnTo>
                <a:lnTo>
                  <a:pt x="16200" y="3085"/>
                </a:lnTo>
                <a:lnTo>
                  <a:pt x="21600" y="3085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  <a:path w="21600" h="21600" extrusionOk="0">
                <a:moveTo>
                  <a:pt x="0" y="3085"/>
                </a:moveTo>
                <a:lnTo>
                  <a:pt x="21600" y="3085"/>
                </a:lnTo>
                <a:lnTo>
                  <a:pt x="21600" y="21600"/>
                </a:lnTo>
                <a:lnTo>
                  <a:pt x="0" y="21600"/>
                </a:lnTo>
                <a:lnTo>
                  <a:pt x="0" y="3085"/>
                </a:lnTo>
                <a:close/>
              </a:path>
              <a:path w="21600" h="21600" extrusionOk="0">
                <a:moveTo>
                  <a:pt x="10800" y="4800"/>
                </a:moveTo>
                <a:lnTo>
                  <a:pt x="11925" y="4971"/>
                </a:lnTo>
                <a:lnTo>
                  <a:pt x="13017" y="5442"/>
                </a:lnTo>
                <a:lnTo>
                  <a:pt x="14046" y="6128"/>
                </a:lnTo>
                <a:lnTo>
                  <a:pt x="14914" y="7071"/>
                </a:lnTo>
                <a:lnTo>
                  <a:pt x="15621" y="8271"/>
                </a:lnTo>
                <a:lnTo>
                  <a:pt x="16167" y="9514"/>
                </a:lnTo>
                <a:lnTo>
                  <a:pt x="16425" y="11014"/>
                </a:lnTo>
                <a:lnTo>
                  <a:pt x="16585" y="12471"/>
                </a:lnTo>
                <a:lnTo>
                  <a:pt x="16489" y="14014"/>
                </a:lnTo>
                <a:lnTo>
                  <a:pt x="16135" y="15471"/>
                </a:lnTo>
                <a:lnTo>
                  <a:pt x="15621" y="16800"/>
                </a:lnTo>
                <a:lnTo>
                  <a:pt x="14914" y="18000"/>
                </a:lnTo>
                <a:lnTo>
                  <a:pt x="14046" y="18942"/>
                </a:lnTo>
                <a:lnTo>
                  <a:pt x="13050" y="19671"/>
                </a:lnTo>
                <a:lnTo>
                  <a:pt x="11925" y="20057"/>
                </a:lnTo>
                <a:lnTo>
                  <a:pt x="10832" y="20185"/>
                </a:lnTo>
                <a:lnTo>
                  <a:pt x="9675" y="20142"/>
                </a:lnTo>
                <a:lnTo>
                  <a:pt x="8582" y="19628"/>
                </a:lnTo>
                <a:lnTo>
                  <a:pt x="7553" y="18942"/>
                </a:lnTo>
                <a:lnTo>
                  <a:pt x="6717" y="17957"/>
                </a:lnTo>
                <a:lnTo>
                  <a:pt x="5946" y="16842"/>
                </a:lnTo>
                <a:lnTo>
                  <a:pt x="5464" y="15514"/>
                </a:lnTo>
                <a:lnTo>
                  <a:pt x="5078" y="14014"/>
                </a:lnTo>
                <a:lnTo>
                  <a:pt x="5014" y="12514"/>
                </a:lnTo>
                <a:lnTo>
                  <a:pt x="5110" y="11014"/>
                </a:lnTo>
                <a:lnTo>
                  <a:pt x="5528" y="9557"/>
                </a:lnTo>
                <a:lnTo>
                  <a:pt x="6010" y="8228"/>
                </a:lnTo>
                <a:lnTo>
                  <a:pt x="6750" y="7114"/>
                </a:lnTo>
                <a:lnTo>
                  <a:pt x="7650" y="6085"/>
                </a:lnTo>
                <a:lnTo>
                  <a:pt x="8614" y="5400"/>
                </a:lnTo>
                <a:lnTo>
                  <a:pt x="9707" y="4971"/>
                </a:lnTo>
                <a:lnTo>
                  <a:pt x="10800" y="4800"/>
                </a:lnTo>
                <a:close/>
              </a:path>
              <a:path w="21600" h="21600" extrusionOk="0">
                <a:moveTo>
                  <a:pt x="8003" y="8057"/>
                </a:moveTo>
                <a:lnTo>
                  <a:pt x="8807" y="7371"/>
                </a:lnTo>
                <a:lnTo>
                  <a:pt x="9546" y="6985"/>
                </a:lnTo>
                <a:lnTo>
                  <a:pt x="10446" y="6771"/>
                </a:lnTo>
                <a:lnTo>
                  <a:pt x="11217" y="6771"/>
                </a:lnTo>
                <a:lnTo>
                  <a:pt x="12053" y="7028"/>
                </a:lnTo>
                <a:lnTo>
                  <a:pt x="12889" y="7457"/>
                </a:lnTo>
                <a:lnTo>
                  <a:pt x="13628" y="8100"/>
                </a:lnTo>
                <a:lnTo>
                  <a:pt x="14175" y="8871"/>
                </a:lnTo>
                <a:lnTo>
                  <a:pt x="14625" y="9814"/>
                </a:lnTo>
                <a:lnTo>
                  <a:pt x="14978" y="10885"/>
                </a:lnTo>
                <a:lnTo>
                  <a:pt x="15171" y="12042"/>
                </a:lnTo>
                <a:lnTo>
                  <a:pt x="15107" y="13114"/>
                </a:lnTo>
                <a:lnTo>
                  <a:pt x="15042" y="14228"/>
                </a:lnTo>
                <a:lnTo>
                  <a:pt x="14689" y="15257"/>
                </a:lnTo>
                <a:lnTo>
                  <a:pt x="14207" y="16285"/>
                </a:lnTo>
                <a:lnTo>
                  <a:pt x="13596" y="17057"/>
                </a:lnTo>
                <a:lnTo>
                  <a:pt x="12889" y="17657"/>
                </a:lnTo>
                <a:lnTo>
                  <a:pt x="12053" y="18085"/>
                </a:lnTo>
                <a:lnTo>
                  <a:pt x="11185" y="18257"/>
                </a:lnTo>
                <a:lnTo>
                  <a:pt x="10414" y="18214"/>
                </a:lnTo>
                <a:lnTo>
                  <a:pt x="9546" y="18042"/>
                </a:lnTo>
                <a:lnTo>
                  <a:pt x="8742" y="17614"/>
                </a:lnTo>
                <a:lnTo>
                  <a:pt x="8003" y="17014"/>
                </a:lnTo>
                <a:lnTo>
                  <a:pt x="7457" y="16242"/>
                </a:lnTo>
                <a:lnTo>
                  <a:pt x="6975" y="15257"/>
                </a:lnTo>
                <a:lnTo>
                  <a:pt x="6653" y="14142"/>
                </a:lnTo>
                <a:lnTo>
                  <a:pt x="6492" y="13114"/>
                </a:lnTo>
                <a:lnTo>
                  <a:pt x="6525" y="11914"/>
                </a:lnTo>
                <a:lnTo>
                  <a:pt x="6621" y="10842"/>
                </a:lnTo>
                <a:lnTo>
                  <a:pt x="6942" y="9771"/>
                </a:lnTo>
                <a:lnTo>
                  <a:pt x="7457" y="8785"/>
                </a:lnTo>
                <a:lnTo>
                  <a:pt x="8003" y="8057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3078" name="Picture 6" descr="C:\Users\courmism\AppData\Local\Microsoft\Windows\INetCache\IE\VWGBCX1R\Video_camera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16" y="2628900"/>
            <a:ext cx="1649691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82621" y="1905000"/>
            <a:ext cx="18566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prstClr val="white"/>
                </a:solidFill>
              </a:rPr>
              <a:t>Again: Remember that this must be a creative presentation. Audio is required, but each slide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white"/>
                </a:solidFill>
              </a:rPr>
              <a:t>should contain more than just words.</a:t>
            </a:r>
          </a:p>
        </p:txBody>
      </p:sp>
    </p:spTree>
    <p:extLst>
      <p:ext uri="{BB962C8B-B14F-4D97-AF65-F5344CB8AC3E}">
        <p14:creationId xmlns:p14="http://schemas.microsoft.com/office/powerpoint/2010/main" val="1563884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 fontScale="90000"/>
          </a:bodyPr>
          <a:lstStyle/>
          <a:p>
            <a:br>
              <a:rPr lang="en-US" b="1" u="sng" dirty="0">
                <a:solidFill>
                  <a:schemeClr val="bg1"/>
                </a:solidFill>
              </a:rPr>
            </a:br>
            <a:br>
              <a:rPr lang="en-US" b="1" u="sng" dirty="0">
                <a:solidFill>
                  <a:schemeClr val="bg1"/>
                </a:solidFill>
              </a:rPr>
            </a:br>
            <a:r>
              <a:rPr lang="en-US" sz="4000" b="1" u="sng" dirty="0">
                <a:solidFill>
                  <a:schemeClr val="bg1"/>
                </a:solidFill>
              </a:rPr>
              <a:t>Overall Presentation:</a:t>
            </a:r>
            <a:br>
              <a:rPr lang="en-US" sz="4000" b="1" u="sng" dirty="0">
                <a:solidFill>
                  <a:schemeClr val="bg1"/>
                </a:solidFill>
              </a:rPr>
            </a:br>
            <a:r>
              <a:rPr lang="en-US" sz="4000" b="1" u="sng" dirty="0">
                <a:solidFill>
                  <a:schemeClr val="bg1"/>
                </a:solidFill>
              </a:rPr>
              <a:t>Conventions</a:t>
            </a:r>
            <a:r>
              <a:rPr lang="en-US" sz="4000" b="1" dirty="0">
                <a:solidFill>
                  <a:schemeClr val="bg1"/>
                </a:solidFill>
              </a:rPr>
              <a:t>;</a:t>
            </a:r>
            <a:r>
              <a:rPr lang="en-US" sz="4000" b="1" u="sng" dirty="0">
                <a:solidFill>
                  <a:schemeClr val="bg1"/>
                </a:solidFill>
              </a:rPr>
              <a:t> Presentation/Audio</a:t>
            </a:r>
            <a:r>
              <a:rPr lang="en-US" sz="4000" b="1" dirty="0">
                <a:solidFill>
                  <a:schemeClr val="bg1"/>
                </a:solidFill>
              </a:rPr>
              <a:t>,</a:t>
            </a:r>
            <a:r>
              <a:rPr lang="en-US" sz="4000" b="1" u="sng" dirty="0">
                <a:solidFill>
                  <a:schemeClr val="bg1"/>
                </a:solidFill>
              </a:rPr>
              <a:t> Appearance</a:t>
            </a:r>
            <a:r>
              <a:rPr lang="en-US" sz="4000" b="1" dirty="0">
                <a:solidFill>
                  <a:schemeClr val="bg1"/>
                </a:solidFill>
              </a:rPr>
              <a:t>,</a:t>
            </a:r>
            <a:r>
              <a:rPr lang="en-US" sz="4000" b="1" u="sng" dirty="0">
                <a:solidFill>
                  <a:schemeClr val="bg1"/>
                </a:solidFill>
              </a:rPr>
              <a:t> and Formattin</a:t>
            </a:r>
            <a:r>
              <a:rPr lang="en-US" sz="4000" b="1" dirty="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286" y="1975246"/>
            <a:ext cx="433251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Convention</a:t>
            </a:r>
            <a:r>
              <a:rPr lang="en-US" b="1" dirty="0">
                <a:solidFill>
                  <a:schemeClr val="bg1"/>
                </a:solidFill>
              </a:rPr>
              <a:t>: Student uses complete sentences, correct spelling, grammar, capitalization, and punctuation. Student avoids using contractions or first person (unless critiquing).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</a:rPr>
              <a:t>Presentation/Audio Recording</a:t>
            </a:r>
            <a:r>
              <a:rPr lang="en-US" b="1" dirty="0">
                <a:solidFill>
                  <a:schemeClr val="bg1"/>
                </a:solidFill>
              </a:rPr>
              <a:t>: </a:t>
            </a:r>
          </a:p>
          <a:p>
            <a:r>
              <a:rPr lang="en-US" b="1" dirty="0">
                <a:solidFill>
                  <a:schemeClr val="bg1"/>
                </a:solidFill>
              </a:rPr>
              <a:t>The student includes a voice recording or live presentation of the PowerPoint Presentation. Audio recording is more than just reading the words off of the slides; convince your listener that you understand the contents of the book.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2017300"/>
            <a:ext cx="39624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Power Point Appearance</a:t>
            </a:r>
            <a:r>
              <a:rPr lang="en-US" b="1" dirty="0">
                <a:solidFill>
                  <a:schemeClr val="bg1"/>
                </a:solidFill>
              </a:rPr>
              <a:t>:</a:t>
            </a:r>
          </a:p>
          <a:p>
            <a:r>
              <a:rPr lang="en-US" b="1" dirty="0">
                <a:solidFill>
                  <a:schemeClr val="bg1"/>
                </a:solidFill>
              </a:rPr>
              <a:t>The student creates a creative Power Point and includes a reasonable amount of media on each slide.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u="sng" dirty="0">
                <a:solidFill>
                  <a:schemeClr val="bg1"/>
                </a:solidFill>
              </a:rPr>
              <a:t>Formatting</a:t>
            </a:r>
            <a:r>
              <a:rPr lang="en-US" b="1" dirty="0">
                <a:solidFill>
                  <a:schemeClr val="bg1"/>
                </a:solidFill>
              </a:rPr>
              <a:t>: Transitions and animation enhance the presentation without distraction. Sounds and other media do not distract the audience. Effects are not distracting and are appropriate to the topic and overall theme.</a:t>
            </a:r>
          </a:p>
          <a:p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courmism\AppData\Local\Microsoft\Windows\INetCache\IE\VWGBCX1R\presentation-5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91200"/>
            <a:ext cx="91440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2A4D20-7323-4BBA-98B4-9204A224E8D4}"/>
              </a:ext>
            </a:extLst>
          </p:cNvPr>
          <p:cNvSpPr txBox="1"/>
          <p:nvPr/>
        </p:nvSpPr>
        <p:spPr>
          <a:xfrm>
            <a:off x="838200" y="590933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</a:rPr>
              <a:t>Please Remember</a:t>
            </a:r>
            <a:r>
              <a:rPr lang="en-US" dirty="0">
                <a:solidFill>
                  <a:schemeClr val="bg1"/>
                </a:solidFill>
              </a:rPr>
              <a:t>: although this is a PowerPoint, you should use </a:t>
            </a:r>
            <a:r>
              <a:rPr lang="en-US" b="1" u="sng" dirty="0">
                <a:solidFill>
                  <a:schemeClr val="bg1"/>
                </a:solidFill>
              </a:rPr>
              <a:t>complete sentences</a:t>
            </a:r>
            <a:r>
              <a:rPr lang="en-US" dirty="0">
                <a:solidFill>
                  <a:schemeClr val="bg1"/>
                </a:solidFill>
              </a:rPr>
              <a:t>, especially when using quotes from the book. </a:t>
            </a:r>
            <a:r>
              <a:rPr lang="en-US" b="1" dirty="0">
                <a:solidFill>
                  <a:schemeClr val="bg1"/>
                </a:solidFill>
              </a:rPr>
              <a:t>Have fun!</a:t>
            </a:r>
          </a:p>
        </p:txBody>
      </p:sp>
    </p:spTree>
    <p:extLst>
      <p:ext uri="{BB962C8B-B14F-4D97-AF65-F5344CB8AC3E}">
        <p14:creationId xmlns:p14="http://schemas.microsoft.com/office/powerpoint/2010/main" val="5488043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790</Words>
  <Application>Microsoft Office PowerPoint</Application>
  <PresentationFormat>On-screen Show (4:3)</PresentationFormat>
  <Paragraphs>47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Instructions for 1301/1302 Book Analysis Assignment</vt:lpstr>
      <vt:lpstr>Slide 1: Title Slide</vt:lpstr>
      <vt:lpstr>Slide 2: Introduction of the Book</vt:lpstr>
      <vt:lpstr>Slide 3: Information about the Author</vt:lpstr>
      <vt:lpstr>Slides 4-6: Contents of the Book</vt:lpstr>
      <vt:lpstr>Slide 7: Conclusion </vt:lpstr>
      <vt:lpstr>  Overall Presentation: Conventions; Presentation/Audio, Appearance, and Formatting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Instructions for 1301/1302 Power Point Book Review</dc:title>
  <dc:creator>Sharon Courmier</dc:creator>
  <cp:lastModifiedBy>Alisha Bryant</cp:lastModifiedBy>
  <cp:revision>9</cp:revision>
  <dcterms:created xsi:type="dcterms:W3CDTF">2019-11-16T23:17:35Z</dcterms:created>
  <dcterms:modified xsi:type="dcterms:W3CDTF">2020-04-27T04:45:51Z</dcterms:modified>
</cp:coreProperties>
</file>